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embeddedFontLst>
    <p:embeddedFont>
      <p:font typeface="Franklin Gothic Medium" pitchFamily="34" charset="0"/>
      <p:regular r:id="rId26"/>
      <p:italic r:id="rId27"/>
    </p:embeddedFont>
    <p:embeddedFont>
      <p:font typeface="Libre Franklin Medium" charset="0"/>
      <p:regular r:id="rId28"/>
      <p:bold r:id="rId29"/>
      <p:italic r:id="rId30"/>
      <p:boldItalic r:id="rId31"/>
    </p:embeddedFont>
    <p:embeddedFont>
      <p:font typeface="Pacifico" charset="-5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andara" pitchFamily="34" charset="0"/>
      <p:regular r:id="rId37"/>
      <p:bold r:id="rId38"/>
      <p:italic r:id="rId39"/>
      <p:boldItalic r:id="rId40"/>
    </p:embeddedFont>
    <p:embeddedFont>
      <p:font typeface="Tahoma" pitchFamily="34" charset="0"/>
      <p:regular r:id="rId41"/>
      <p:bold r:id="rId42"/>
    </p:embeddedFont>
    <p:embeddedFont>
      <p:font typeface="Comic Sans MS" pitchFamily="66" charset="0"/>
      <p:regular r:id="rId43"/>
      <p:bold r:id="rId44"/>
    </p:embeddedFont>
    <p:embeddedFont>
      <p:font typeface="Consolas" pitchFamily="49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gZNm/xLc/nhbG0xiGSk0P3OQd0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225B61B-CA73-4C19-A9F2-E6B746D23271}">
  <a:tblStyle styleId="{B225B61B-CA73-4C19-A9F2-E6B746D23271}" styleName="Table_0">
    <a:wholeTbl>
      <a:tcTxStyle b="off" i="off">
        <a:font>
          <a:latin typeface="Franklin Gothic Medium"/>
          <a:ea typeface="Franklin Gothic Medium"/>
          <a:cs typeface="Franklin Gothic Medium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EAE8"/>
          </a:solidFill>
        </a:fill>
      </a:tcStyle>
    </a:wholeTbl>
    <a:band1H>
      <a:tcTxStyle/>
      <a:tcStyle>
        <a:tcBdr/>
        <a:fill>
          <a:solidFill>
            <a:srgbClr val="EAD3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AD3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Franklin Gothic Medium"/>
          <a:ea typeface="Franklin Gothic Medium"/>
          <a:cs typeface="Franklin Gothic Medium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8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8747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1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" name="Google Shape;88;p36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" name="Google Shape;89;p36"/>
          <p:cNvSpPr txBox="1">
            <a:spLocks noGrp="1"/>
          </p:cNvSpPr>
          <p:nvPr>
            <p:ph type="title"/>
          </p:nvPr>
        </p:nvSpPr>
        <p:spPr>
          <a:xfrm rot="5400000">
            <a:off x="5075238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" name="Google Shape;21;p2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6" name="Google Shape;26;p28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9" name="Google Shape;39;p30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0" name="Google Shape;40;p30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7" name="Google Shape;47;p31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8" name="Google Shape;48;p31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◼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body" idx="2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2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4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3" name="Google Shape;73;p34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4" name="Google Shape;74;p34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 Medium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" name="Google Shape;7;p25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" name="Google Shape;8;p2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" descr="C:\Documents and Settings\User\Рабочий стол\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984" y="1950187"/>
            <a:ext cx="3868323" cy="490781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611560" y="6093296"/>
            <a:ext cx="33123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18</a:t>
            </a:r>
            <a:r>
              <a:rPr lang="uk-UA" sz="2000" b="1" i="0" u="none" strike="noStrike" cap="none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uk-UA" sz="2000" b="1" i="0" u="none" strike="noStrike" cap="none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вересня </a:t>
            </a:r>
            <a:r>
              <a:rPr lang="uk-UA" sz="2000" b="1" i="0" u="none" strike="noStrike" cap="none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202</a:t>
            </a:r>
            <a:r>
              <a:rPr lang="uk-UA" sz="2000" b="1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3</a:t>
            </a:r>
            <a:r>
              <a:rPr lang="uk-UA" sz="2000" b="1" i="0" u="none" strike="noStrike" cap="none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року</a:t>
            </a:r>
            <a:endParaRPr sz="2000" b="1" dirty="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title"/>
          </p:nvPr>
        </p:nvSpPr>
        <p:spPr>
          <a:xfrm>
            <a:off x="611560" y="980728"/>
            <a:ext cx="8352928" cy="259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Libre Franklin Medium"/>
              <a:buNone/>
            </a:pPr>
            <a:r>
              <a:rPr lang="uk-UA">
                <a:solidFill>
                  <a:srgbClr val="002060"/>
                </a:solidFill>
              </a:rPr>
              <a:t>ОРГАНІЗАЦІЙНЕ ЗАСІДАННЯ СТУДЕНТСЬКОГО НАУКОВОГО ТОВАРИСТВА КАФЕДРИ ФІЗІОЛОГІЇ І ПАТОФІЗІОЛОГІЇ З КУРСОМ МЕДИЧНОЇ БІОЛОГІЇ</a:t>
            </a:r>
            <a:endParaRPr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body" idx="2"/>
          </p:nvPr>
        </p:nvSpPr>
        <p:spPr>
          <a:xfrm>
            <a:off x="7020272" y="2132856"/>
            <a:ext cx="2016224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1800" b="1">
                <a:solidFill>
                  <a:schemeClr val="dk1"/>
                </a:solidFill>
              </a:rPr>
              <a:t>Поліморфізм поодиноких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uk-UA" sz="1800" b="1">
                <a:solidFill>
                  <a:schemeClr val="dk1"/>
                </a:solidFill>
              </a:rPr>
              <a:t>нуклеотидів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uk-UA" sz="1800" b="1">
                <a:solidFill>
                  <a:schemeClr val="dk1"/>
                </a:solidFill>
              </a:rPr>
              <a:t>(SNP –single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uk-UA" sz="1800" b="1">
                <a:solidFill>
                  <a:schemeClr val="dk1"/>
                </a:solidFill>
              </a:rPr>
              <a:t>nucleotide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uk-UA" sz="1800" b="1">
                <a:solidFill>
                  <a:schemeClr val="dk1"/>
                </a:solidFill>
              </a:rPr>
              <a:t>рolymorphism)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 b="1">
              <a:solidFill>
                <a:schemeClr val="dk1"/>
              </a:solidFill>
            </a:endParaRPr>
          </a:p>
        </p:txBody>
      </p:sp>
      <p:pic>
        <p:nvPicPr>
          <p:cNvPr id="164" name="Google Shape;164;p10" descr="C:\Documents and Settings\User\Рабочий стол\Vidosu\SNP_260x26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836712"/>
            <a:ext cx="4996780" cy="499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body" idx="1"/>
          </p:nvPr>
        </p:nvSpPr>
        <p:spPr>
          <a:xfrm>
            <a:off x="467544" y="692696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uk-UA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Мультифакторіальними називають хвороби, розвиток яких визначається поєднаним впливом генетичних факторів та факторів зовнішнього середовища.</a:t>
            </a:r>
            <a:endParaRPr b="1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7092280" y="1124744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Medium"/>
              <a:buNone/>
            </a:pPr>
            <a:r>
              <a:rPr lang="uk-UA" sz="1800" b="1">
                <a:solidFill>
                  <a:schemeClr val="dk1"/>
                </a:solidFill>
              </a:rPr>
              <a:t>МУЛЬТИ-</a:t>
            </a:r>
            <a:br>
              <a:rPr lang="uk-UA" sz="1800" b="1">
                <a:solidFill>
                  <a:schemeClr val="dk1"/>
                </a:solidFill>
              </a:rPr>
            </a:br>
            <a:r>
              <a:rPr lang="uk-UA" sz="1800" b="1">
                <a:solidFill>
                  <a:schemeClr val="dk1"/>
                </a:solidFill>
              </a:rPr>
              <a:t>ФАКТОРНІ ХВОРОБИ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body" idx="2"/>
          </p:nvPr>
        </p:nvSpPr>
        <p:spPr>
          <a:xfrm>
            <a:off x="7164288" y="2204864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1800" b="1">
                <a:solidFill>
                  <a:schemeClr val="dk1"/>
                </a:solidFill>
              </a:rPr>
              <a:t>Методи дослідження SNP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179512" y="620688"/>
            <a:ext cx="6377334" cy="20162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5359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onsolas"/>
              <a:buNone/>
            </a:pPr>
            <a:r>
              <a:rPr lang="uk-UA" sz="2800" b="1" i="0" u="none" strike="noStrike" cap="non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ПЛР з наступним аналізом довжини рестрикційних фрагментів </a:t>
            </a:r>
            <a:endParaRPr sz="2800" b="1" i="0" u="none" strike="noStrike" cap="none">
              <a:solidFill>
                <a:srgbClr val="C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onsolas"/>
              <a:buNone/>
            </a:pPr>
            <a:r>
              <a:rPr lang="uk-UA" sz="2800" b="1" i="0" u="none" strike="noStrike" cap="non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(PCR – RFLP)</a:t>
            </a:r>
            <a:endParaRPr/>
          </a:p>
        </p:txBody>
      </p:sp>
      <p:sp>
        <p:nvSpPr>
          <p:cNvPr id="177" name="Google Shape;177;p12"/>
          <p:cNvSpPr/>
          <p:nvPr/>
        </p:nvSpPr>
        <p:spPr>
          <a:xfrm>
            <a:off x="323528" y="3356992"/>
            <a:ext cx="6377334" cy="201622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5359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onsolas"/>
              <a:buNone/>
            </a:pPr>
            <a:r>
              <a:rPr lang="uk-UA" sz="2800" b="1" i="0" u="none" strike="noStrike" cap="non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ПЛР у реальнному часі</a:t>
            </a:r>
            <a:endParaRPr sz="2800" b="1" i="0" u="none" strike="noStrike" cap="none">
              <a:solidFill>
                <a:srgbClr val="C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onsolas"/>
              <a:buNone/>
            </a:pPr>
            <a:r>
              <a:rPr lang="uk-UA" sz="2800" b="1" i="0" u="none" strike="noStrike" cap="none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 (Real-time PCR)</a:t>
            </a:r>
            <a:endParaRPr sz="2800" b="1" i="0" u="none" strike="noStrike" cap="none">
              <a:solidFill>
                <a:srgbClr val="C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/>
          <p:nvPr/>
        </p:nvSpPr>
        <p:spPr>
          <a:xfrm>
            <a:off x="827584" y="797511"/>
            <a:ext cx="504056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Полімеразна ланцюгова  реакція — тендітний  метод, що імітує природню реплікацію ДНК і дозволяє виділити та багатократно копіювати  будь-який фрагмент ДНК</a:t>
            </a:r>
            <a:endParaRPr sz="2800">
              <a:solidFill>
                <a:srgbClr val="C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83" name="Google Shape;183;p13" descr="D:\Мои документы\Lections\PCR\PCR_tubes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9584" y="3789040"/>
            <a:ext cx="3209925" cy="26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6776432" y="1277144"/>
            <a:ext cx="2154208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</a:pPr>
            <a:r>
              <a:rPr lang="uk-UA" b="1">
                <a:solidFill>
                  <a:schemeClr val="dk1"/>
                </a:solidFill>
              </a:rPr>
              <a:t>МАТЕРІАЛ ДЛЯ ДОСЛІДЖЕНЬ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189" name="Google Shape;189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92696"/>
            <a:ext cx="5720784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7164288" y="980728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</a:pPr>
            <a:r>
              <a:rPr lang="uk-UA" b="1">
                <a:solidFill>
                  <a:schemeClr val="dk1"/>
                </a:solidFill>
              </a:rPr>
              <a:t>ЕТАПИ МЕТОДУ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611560" y="620688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0866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uk-UA" sz="36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Виділення ДНК</a:t>
            </a:r>
            <a:endParaRPr/>
          </a:p>
          <a:p>
            <a:pPr marL="70866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uk-UA" sz="36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Ампліфікація</a:t>
            </a:r>
            <a:endParaRPr/>
          </a:p>
          <a:p>
            <a:pPr marL="70866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uk-UA" sz="36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Рестрикція</a:t>
            </a:r>
            <a:endParaRPr/>
          </a:p>
          <a:p>
            <a:pPr marL="708660" lvl="0" indent="-5715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uk-UA" sz="36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Детекція ампліфікатів (електрофорез)</a:t>
            </a:r>
            <a:endParaRPr sz="3600" b="1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7010400" y="980728"/>
            <a:ext cx="1829548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</a:pPr>
            <a:r>
              <a:rPr lang="uk-UA" b="1" dirty="0">
                <a:solidFill>
                  <a:schemeClr val="dk1"/>
                </a:solidFill>
              </a:rPr>
              <a:t>ВИДІЛЕННЯ ДНК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201" name="Google Shape;201;p16" descr="G:\prod_shlv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5576" y="620688"/>
            <a:ext cx="4379196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>
            <a:spLocks noGrp="1"/>
          </p:cNvSpPr>
          <p:nvPr>
            <p:ph type="title"/>
          </p:nvPr>
        </p:nvSpPr>
        <p:spPr>
          <a:xfrm>
            <a:off x="6939280" y="1052736"/>
            <a:ext cx="2025208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</a:pPr>
            <a:r>
              <a:rPr lang="uk-UA" b="1" dirty="0">
                <a:solidFill>
                  <a:schemeClr val="dk1"/>
                </a:solidFill>
              </a:rPr>
              <a:t>ПРОВЕДЕННЯ ПЛР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207" name="Google Shape;207;p17" descr="G:\33.bm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7768" y="2247900"/>
            <a:ext cx="5930170" cy="194293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/>
          <p:nvPr/>
        </p:nvSpPr>
        <p:spPr>
          <a:xfrm rot="-2789142">
            <a:off x="1178003" y="1725160"/>
            <a:ext cx="1214438" cy="35718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904C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9" name="Google Shape;209;p17"/>
          <p:cNvSpPr/>
          <p:nvPr/>
        </p:nvSpPr>
        <p:spPr>
          <a:xfrm rot="-5400000">
            <a:off x="4786314" y="2288485"/>
            <a:ext cx="1214437" cy="35718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904C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0" name="Google Shape;210;p17"/>
          <p:cNvSpPr/>
          <p:nvPr/>
        </p:nvSpPr>
        <p:spPr>
          <a:xfrm rot="5400000">
            <a:off x="3358583" y="4036219"/>
            <a:ext cx="1214437" cy="35718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904C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1" name="Google Shape;211;p17"/>
          <p:cNvSpPr/>
          <p:nvPr/>
        </p:nvSpPr>
        <p:spPr>
          <a:xfrm rot="4685957">
            <a:off x="718548" y="4481738"/>
            <a:ext cx="1214438" cy="35718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904C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2" name="Google Shape;212;p17"/>
          <p:cNvSpPr txBox="1"/>
          <p:nvPr/>
        </p:nvSpPr>
        <p:spPr>
          <a:xfrm>
            <a:off x="827584" y="5310957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Праймери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7"/>
          <p:cNvSpPr txBox="1"/>
          <p:nvPr/>
        </p:nvSpPr>
        <p:spPr>
          <a:xfrm>
            <a:off x="3107532" y="4823256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ДНК матриця</a:t>
            </a:r>
            <a:endParaRPr/>
          </a:p>
        </p:txBody>
      </p:sp>
      <p:sp>
        <p:nvSpPr>
          <p:cNvPr id="214" name="Google Shape;214;p17"/>
          <p:cNvSpPr txBox="1"/>
          <p:nvPr/>
        </p:nvSpPr>
        <p:spPr>
          <a:xfrm>
            <a:off x="4355976" y="1340428"/>
            <a:ext cx="2857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ДНК-полімераза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17"/>
          <p:cNvSpPr txBox="1"/>
          <p:nvPr/>
        </p:nvSpPr>
        <p:spPr>
          <a:xfrm>
            <a:off x="1127570" y="1025738"/>
            <a:ext cx="3429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Суміш нуклеотидів </a:t>
            </a: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1325767" y="323363"/>
            <a:ext cx="45786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Компоненти ПЦР суміші</a:t>
            </a:r>
            <a:endParaRPr sz="3200" b="1">
              <a:solidFill>
                <a:srgbClr val="C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752" y="692696"/>
            <a:ext cx="3933825" cy="379571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27" name="Google Shape;227;p19"/>
          <p:cNvSpPr/>
          <p:nvPr/>
        </p:nvSpPr>
        <p:spPr>
          <a:xfrm>
            <a:off x="2415952" y="4671333"/>
            <a:ext cx="3857625" cy="127635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rgbClr val="904C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GeneAmp PCR System 2700 ("Applied Biosystems", США)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>
            <a:spLocks noGrp="1"/>
          </p:cNvSpPr>
          <p:nvPr>
            <p:ph type="title"/>
          </p:nvPr>
        </p:nvSpPr>
        <p:spPr>
          <a:xfrm>
            <a:off x="6868160" y="908720"/>
            <a:ext cx="2028856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</a:pPr>
            <a:r>
              <a:rPr lang="uk-UA" b="1" dirty="0">
                <a:solidFill>
                  <a:schemeClr val="dk1"/>
                </a:solidFill>
              </a:rPr>
              <a:t>РЕСТРИКЦІЯ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233" name="Google Shape;233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1628800"/>
            <a:ext cx="4580466" cy="5853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5619044" y="7780"/>
            <a:ext cx="352495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Я не вірю в те, що в нашому світі може зникнути пристрасть до ризику і пригод ... Дух пригод, який виявляється в допитливості. Мені здається, що це первинний інстинкт людства... </a:t>
            </a:r>
            <a:endParaRPr sz="24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Допитливість і дух пригод, звичайно, не зникають»</a:t>
            </a:r>
            <a:r>
              <a:rPr lang="uk-UA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uk-UA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uk-UA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uk-UA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endParaRPr sz="2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06" name="Google Shape;106;p2" descr="102512 1526 5 Мария Кюри и Бессмертны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746" y="0"/>
            <a:ext cx="5654791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2901443" y="6372036"/>
            <a:ext cx="26988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i="1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Марія Склодовска-Кюрі</a:t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6360160" y="404664"/>
            <a:ext cx="2479788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</a:pPr>
            <a:r>
              <a:rPr lang="uk-UA" b="1" dirty="0" smtClean="0">
                <a:solidFill>
                  <a:schemeClr val="dk1"/>
                </a:solidFill>
              </a:rPr>
              <a:t>ЕЛЕКТРОФОРЕЗ</a:t>
            </a:r>
            <a:r>
              <a:rPr lang="uk-UA" b="1" dirty="0">
                <a:solidFill>
                  <a:schemeClr val="dk1"/>
                </a:solidFill>
              </a:rPr>
              <a:t/>
            </a:r>
            <a:br>
              <a:rPr lang="uk-UA" b="1" dirty="0">
                <a:solidFill>
                  <a:schemeClr val="dk1"/>
                </a:solidFill>
              </a:rPr>
            </a:b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239" name="Google Shape;239;p21" descr="Ris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1268760"/>
            <a:ext cx="5345319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6876256" y="1124744"/>
            <a:ext cx="20207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</a:pPr>
            <a:r>
              <a:rPr lang="uk-UA" b="1" dirty="0">
                <a:solidFill>
                  <a:schemeClr val="dk1"/>
                </a:solidFill>
              </a:rPr>
              <a:t>СТВОРЕННЯ БАЗИ ДАННИХ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245" name="Google Shape;245;p22" descr="C:\Documents and Settings\Vita\Рабочий стол\база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88640"/>
            <a:ext cx="6696744" cy="64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title"/>
          </p:nvPr>
        </p:nvSpPr>
        <p:spPr>
          <a:xfrm>
            <a:off x="6847840" y="457200"/>
            <a:ext cx="22961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</a:pPr>
            <a:r>
              <a:rPr lang="uk-UA" b="1" dirty="0">
                <a:solidFill>
                  <a:schemeClr val="dk1"/>
                </a:solidFill>
              </a:rPr>
              <a:t>СТАТИСТИЧНА ОБРОБКА РЕЗУЛЬТАТІВ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251" name="Google Shape;251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196752"/>
            <a:ext cx="6200820" cy="4342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/>
        </p:nvSpPr>
        <p:spPr>
          <a:xfrm>
            <a:off x="1763688" y="833517"/>
            <a:ext cx="576064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ЗАПРОШУЄМО ДО     СПІВПРАЦІ :-)</a:t>
            </a:r>
            <a:endParaRPr sz="4400" b="1">
              <a:solidFill>
                <a:srgbClr val="C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57" name="Google Shape;257;p24" descr="D:\Мои рисунки\marvin_giving_lab_rat25-1.bmp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1880" y="2636912"/>
            <a:ext cx="26479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3347864" y="303312"/>
            <a:ext cx="46085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uk-UA"/>
              <a:t>НАПРЯМИ НАУКОВИХ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uk-UA"/>
              <a:t>ДОСЛІДЖЕНЬ КАФЕДРИ</a:t>
            </a: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365114" y="2462655"/>
            <a:ext cx="651114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uk-UA" sz="3200" b="1" dirty="0"/>
              <a:t>РОЛЬ ГЕНЕТИЧНИХ ЧИННИКІВ У РОЗВИТКУ ФІЗИЧНИХ ЯКОСТЕЙ СПОРТСМЕНІВ</a:t>
            </a:r>
            <a:endParaRPr sz="3200" b="1" dirty="0"/>
          </a:p>
        </p:txBody>
      </p:sp>
      <p:pic>
        <p:nvPicPr>
          <p:cNvPr id="114" name="Google Shape;114;p3" descr="081216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68514"/>
            <a:ext cx="2129613" cy="2129613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8B6E3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3"/>
          <p:cNvSpPr txBox="1"/>
          <p:nvPr/>
        </p:nvSpPr>
        <p:spPr>
          <a:xfrm>
            <a:off x="395536" y="4627147"/>
            <a:ext cx="298896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Відповідальна: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доцент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err="1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Бєсєдіна</a:t>
            </a:r>
            <a:r>
              <a:rPr lang="uk-UA" sz="2400" b="1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А.А.</a:t>
            </a:r>
            <a:endParaRPr sz="1800" dirty="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059832" y="2276871"/>
            <a:ext cx="596830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Роль алельного поліморфізму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генів у розвитку патологічних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процесів і хвор</a:t>
            </a:r>
            <a:r>
              <a:rPr lang="uk-UA" sz="2800" b="1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об</a:t>
            </a:r>
            <a:r>
              <a:rPr lang="uk-UA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21" name="Google Shape;121;p4" descr="C:\Documents and Settings\User\Рабочий стол\ban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8753" y="4365104"/>
            <a:ext cx="3437743" cy="24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3575" y="260648"/>
            <a:ext cx="4670425" cy="11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 descr="http://s004.radikal.ru/i207/1101/11/9f9560326ad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5" y="0"/>
            <a:ext cx="2766726" cy="415424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395535" y="4780555"/>
            <a:ext cx="35319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Відповідальна: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проф. Гарбузова В.Ю</a:t>
            </a:r>
            <a:r>
              <a:rPr lang="uk-UA" sz="18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</a:t>
            </a: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5035" y="386060"/>
            <a:ext cx="4670425" cy="118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C:\Documents and Settings\User\Рабочий стол\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" y="136478"/>
            <a:ext cx="3855777" cy="28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6893" y="4787211"/>
            <a:ext cx="2667595" cy="20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3491880" y="2164772"/>
            <a:ext cx="5791200" cy="172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 Medium"/>
              <a:buNone/>
            </a:pPr>
            <a:r>
              <a:rPr lang="uk-UA">
                <a:solidFill>
                  <a:schemeClr val="dk1"/>
                </a:solidFill>
              </a:rPr>
              <a:t>ПСИХОФІЗІОЛОГІЧНІ ДОСЛІДЖЕННЯ ВНД ЛЮДИНИ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332663" y="4957164"/>
            <a:ext cx="31024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Відповідальна: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проф. </a:t>
            </a:r>
            <a:endParaRPr lang="uk-UA" sz="2400" b="1" dirty="0" smtClean="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 smtClean="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Гарбузова В.Ю.</a:t>
            </a:r>
            <a:endParaRPr sz="1800" dirty="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uk-UA"/>
              <a:t>ФОРМИ УЧАСТІ У РОБОТІ ГУРТКА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1043608" y="1779687"/>
            <a:ext cx="673530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Прослуховування доповідей інших студентів.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Підготовка доповідей.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Проведення досліджень.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Участь у Всеукраїнському конкурсі студ. робіт.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Участь у конференціях.</a:t>
            </a:r>
            <a:endParaRPr/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uk-UA" sz="240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Написання тез і статей.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7"/>
          <p:cNvGraphicFramePr/>
          <p:nvPr>
            <p:extLst>
              <p:ext uri="{D42A27DB-BD31-4B8C-83A1-F6EECF244321}">
                <p14:modId xmlns:p14="http://schemas.microsoft.com/office/powerpoint/2010/main" val="2026397417"/>
              </p:ext>
            </p:extLst>
          </p:nvPr>
        </p:nvGraphicFramePr>
        <p:xfrm>
          <a:off x="395537" y="332657"/>
          <a:ext cx="8208900" cy="1079475"/>
        </p:xfrm>
        <a:graphic>
          <a:graphicData uri="http://schemas.openxmlformats.org/drawingml/2006/table">
            <a:tbl>
              <a:tblPr firstRow="1" firstCol="1" bandRow="1">
                <a:noFill/>
                <a:tableStyleId>{B225B61B-CA73-4C19-A9F2-E6B746D23271}</a:tableStyleId>
              </a:tblPr>
              <a:tblGrid>
                <a:gridCol w="8208900"/>
              </a:tblGrid>
              <a:tr h="1079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200" u="none" strike="noStrike" cap="none" dirty="0"/>
                        <a:t> </a:t>
                      </a:r>
                      <a:endParaRPr sz="11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388177"/>
              </p:ext>
            </p:extLst>
          </p:nvPr>
        </p:nvGraphicFramePr>
        <p:xfrm>
          <a:off x="812800" y="650240"/>
          <a:ext cx="7248843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5" imgW="6120143" imgH="7868423" progId="Word.Document.12">
                  <p:embed/>
                </p:oleObj>
              </mc:Choice>
              <mc:Fallback>
                <p:oleObj name="Документ" r:id="rId5" imgW="6120143" imgH="7868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00" y="650240"/>
                        <a:ext cx="7248843" cy="59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endParaRPr/>
          </a:p>
        </p:txBody>
      </p:sp>
      <p:pic>
        <p:nvPicPr>
          <p:cNvPr id="151" name="Google Shape;151;p8" descr="SN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35783"/>
            <a:ext cx="9143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/>
          <p:nvPr/>
        </p:nvSpPr>
        <p:spPr>
          <a:xfrm>
            <a:off x="1936688" y="1855777"/>
            <a:ext cx="5256584" cy="2177238"/>
          </a:xfrm>
          <a:prstGeom prst="rect">
            <a:avLst/>
          </a:prstGeom>
          <a:solidFill>
            <a:srgbClr val="BCB3B3"/>
          </a:solidFill>
          <a:ln w="19050" cap="flat" cmpd="sng">
            <a:solidFill>
              <a:srgbClr val="904C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Секція молекулярної біології і генетики</a:t>
            </a:r>
            <a:endParaRPr sz="4000" b="1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ctr" rtl="0"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4400" b="1">
              <a:solidFill>
                <a:srgbClr val="C00000"/>
              </a:solidFill>
            </a:endParaRPr>
          </a:p>
          <a:p>
            <a:pPr marL="45720" lvl="0" indent="0" algn="ctr" rtl="0">
              <a:spcBef>
                <a:spcPts val="880"/>
              </a:spcBef>
              <a:spcAft>
                <a:spcPts val="0"/>
              </a:spcAft>
              <a:buSzPts val="4400"/>
              <a:buNone/>
            </a:pPr>
            <a:r>
              <a:rPr lang="uk-UA" sz="4400" b="1">
                <a:solidFill>
                  <a:srgbClr val="C00000"/>
                </a:solidFill>
              </a:rPr>
              <a:t>Роль алельного поліморфізму генів у розвитку мультифакторіальниххвороб</a:t>
            </a:r>
            <a:endParaRPr sz="4400" b="1">
              <a:solidFill>
                <a:srgbClr val="C00000"/>
              </a:solidFill>
            </a:endParaRPr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7020272" y="457200"/>
            <a:ext cx="1815140" cy="2323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 Medium"/>
              <a:buNone/>
            </a:pPr>
            <a:r>
              <a:rPr lang="uk-UA" sz="1800" b="1">
                <a:solidFill>
                  <a:schemeClr val="dk1"/>
                </a:solidFill>
              </a:rPr>
              <a:t>ТЕМА НАУКОВИХ ДОСЛІДЖЕНЬ</a:t>
            </a: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тка">
  <a:themeElements>
    <a:clrScheme name="Сетка">
      <a:dk1>
        <a:srgbClr val="000000"/>
      </a:dk1>
      <a:lt1>
        <a:srgbClr val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279</Words>
  <Application>Microsoft Office PowerPoint</Application>
  <PresentationFormat>Экран (4:3)</PresentationFormat>
  <Paragraphs>65</Paragraphs>
  <Slides>23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Franklin Gothic Medium</vt:lpstr>
      <vt:lpstr>Libre Franklin Medium</vt:lpstr>
      <vt:lpstr>Pacifico</vt:lpstr>
      <vt:lpstr>Noto Sans Symbols</vt:lpstr>
      <vt:lpstr>Times New Roman</vt:lpstr>
      <vt:lpstr>Calibri</vt:lpstr>
      <vt:lpstr>Candara</vt:lpstr>
      <vt:lpstr>Tahoma</vt:lpstr>
      <vt:lpstr>Comic Sans MS</vt:lpstr>
      <vt:lpstr>Consolas</vt:lpstr>
      <vt:lpstr>Сетка</vt:lpstr>
      <vt:lpstr>Документ</vt:lpstr>
      <vt:lpstr>ОРГАНІЗАЦІЙНЕ ЗАСІДАННЯ СТУДЕНТСЬКОГО НАУКОВОГО ТОВАРИСТВА КАФЕДРИ ФІЗІОЛОГІЇ І ПАТОФІЗІОЛОГІЇ З КУРСОМ МЕДИЧНОЇ БІОЛОГІЇ</vt:lpstr>
      <vt:lpstr>Презентация PowerPoint</vt:lpstr>
      <vt:lpstr>РОЛЬ ГЕНЕТИЧНИХ ЧИННИКІВ У РОЗВИТКУ ФІЗИЧНИХ ЯКОСТЕЙ СПОРТСМЕНІВ</vt:lpstr>
      <vt:lpstr>Презентация PowerPoint</vt:lpstr>
      <vt:lpstr>ПСИХОФІЗІОЛОГІЧНІ ДОСЛІДЖЕННЯ ВНД ЛЮДИНИ </vt:lpstr>
      <vt:lpstr>ФОРМИ УЧАСТІ У РОБОТІ ГУРТКА</vt:lpstr>
      <vt:lpstr>Презентация PowerPoint</vt:lpstr>
      <vt:lpstr>Презентация PowerPoint</vt:lpstr>
      <vt:lpstr>ТЕМА НАУКОВИХ ДОСЛІДЖЕНЬ</vt:lpstr>
      <vt:lpstr>Презентация PowerPoint</vt:lpstr>
      <vt:lpstr>МУЛЬТИ- ФАКТОРНІ ХВОРОБИ</vt:lpstr>
      <vt:lpstr>Презентация PowerPoint</vt:lpstr>
      <vt:lpstr>Презентация PowerPoint</vt:lpstr>
      <vt:lpstr>МАТЕРІАЛ ДЛЯ ДОСЛІДЖЕНЬ</vt:lpstr>
      <vt:lpstr>ЕТАПИ МЕТОДУ </vt:lpstr>
      <vt:lpstr>ВИДІЛЕННЯ ДНК</vt:lpstr>
      <vt:lpstr>ПРОВЕДЕННЯ ПЛР</vt:lpstr>
      <vt:lpstr>Презентация PowerPoint</vt:lpstr>
      <vt:lpstr>РЕСТРИКЦІЯ</vt:lpstr>
      <vt:lpstr>ЕЛЕКТРОФОРЕЗ </vt:lpstr>
      <vt:lpstr>СТВОРЕННЯ БАЗИ ДАННИХ</vt:lpstr>
      <vt:lpstr>СТАТИСТИЧНА ОБРОБКА РЕЗУЛЬТАТІВ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ОРГАНІЗАЦІЙНЕ ЗАСІДАННЯ СТУДЕНТСЬКОГО НАУКОВОГО ТОВАРИСТВА КАФЕДРИ ФІЗІОЛОГІЇ І ПАТОФІЗІОЛОГІЇ З КУРСОМ МЕДИЧНОЇ БІОЛОГІЇ</dc:title>
  <dc:creator>User</dc:creator>
  <cp:lastModifiedBy>user</cp:lastModifiedBy>
  <cp:revision>3</cp:revision>
  <dcterms:created xsi:type="dcterms:W3CDTF">2011-09-28T19:46:09Z</dcterms:created>
  <dcterms:modified xsi:type="dcterms:W3CDTF">2023-09-29T07:00:51Z</dcterms:modified>
</cp:coreProperties>
</file>